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2" r:id="rId6"/>
    <p:sldId id="263" r:id="rId7"/>
    <p:sldId id="260" r:id="rId8"/>
    <p:sldId id="268" r:id="rId9"/>
    <p:sldId id="276" r:id="rId10"/>
    <p:sldId id="261" r:id="rId11"/>
    <p:sldId id="264" r:id="rId12"/>
    <p:sldId id="265" r:id="rId13"/>
    <p:sldId id="266" r:id="rId14"/>
    <p:sldId id="267" r:id="rId15"/>
    <p:sldId id="269" r:id="rId16"/>
    <p:sldId id="270" r:id="rId17"/>
    <p:sldId id="272" r:id="rId18"/>
    <p:sldId id="273" r:id="rId19"/>
    <p:sldId id="274" r:id="rId20"/>
    <p:sldId id="277" r:id="rId21"/>
    <p:sldId id="275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4" r:id="rId30"/>
    <p:sldId id="286" r:id="rId31"/>
    <p:sldId id="287" r:id="rId32"/>
    <p:sldId id="288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67"/>
    <p:restoredTop sz="60475" autoAdjust="0"/>
  </p:normalViewPr>
  <p:slideViewPr>
    <p:cSldViewPr snapToGrid="0">
      <p:cViewPr varScale="1">
        <p:scale>
          <a:sx n="44" d="100"/>
          <a:sy n="44" d="100"/>
        </p:scale>
        <p:origin x="26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00B391-D5DD-4010-900B-206F1C49B460}" type="datetimeFigureOut">
              <a:rPr lang="zh-CN" altLang="en-US" smtClean="0"/>
              <a:t>2023/6/16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11F08B-BB87-48EA-A2DC-0BC5CEC973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9749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VQA and visual reasoning</a:t>
            </a:r>
            <a:r>
              <a:rPr lang="zh-CN" altLang="en-US" dirty="0"/>
              <a:t>、</a:t>
            </a:r>
            <a:r>
              <a:rPr lang="en-US" altLang="zh-CN" dirty="0"/>
              <a:t>Image captioning</a:t>
            </a:r>
            <a:r>
              <a:rPr lang="zh-CN" altLang="en-US" dirty="0"/>
              <a:t>、</a:t>
            </a:r>
            <a:r>
              <a:rPr lang="en-US" altLang="zh-CN" dirty="0"/>
              <a:t>Image-text retrieval</a:t>
            </a:r>
            <a:r>
              <a:rPr lang="zh-CN" altLang="en-US" dirty="0"/>
              <a:t>、</a:t>
            </a:r>
            <a:r>
              <a:rPr lang="en-US" altLang="zh-CN" dirty="0"/>
              <a:t>Visual grounding</a:t>
            </a:r>
            <a:r>
              <a:rPr lang="zh-CN" altLang="en-US" dirty="0"/>
              <a:t>、</a:t>
            </a:r>
            <a:r>
              <a:rPr lang="en-US" altLang="zh-CN" dirty="0"/>
              <a:t>Text-to-image generation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1F08B-BB87-48EA-A2DC-0BC5CEC9734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03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阿卜杜拉国王科技大学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1F08B-BB87-48EA-A2DC-0BC5CEC9734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190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1F08B-BB87-48EA-A2DC-0BC5CEC9734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714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5000-&gt;3500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1F08B-BB87-48EA-A2DC-0BC5CEC9734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465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单一模态任务上也</a:t>
            </a:r>
            <a:r>
              <a:rPr lang="en-US" altLang="zh-CN" dirty="0"/>
              <a:t>ok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7F12D-3D98-40AB-8034-44BA5CF2E51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138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443852-4F07-417A-B5E0-93E2DB9207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A550922-5F91-409F-ACC0-73C2EE562D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D3DBDB-3F51-4B87-AA06-D4A2A5CBD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0E1D6-998E-45DD-A4BE-603B1D944870}" type="datetimeFigureOut">
              <a:rPr lang="zh-CN" altLang="en-US" smtClean="0"/>
              <a:t>2023/6/16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70D59C-AA9C-4F8B-A3ED-CBCE6A52C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1E523E-02A2-423D-8779-0C3869A01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6FDF9-6812-415E-A3D0-3C3498FC04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45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688476-F80B-4219-B02D-4F1C667E1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A080EDA-F881-4306-9D87-F9DF792CA2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18DD40-61BF-4BFF-AFF7-F561D31FF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0E1D6-998E-45DD-A4BE-603B1D944870}" type="datetimeFigureOut">
              <a:rPr lang="zh-CN" altLang="en-US" smtClean="0"/>
              <a:t>2023/6/16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339039-7A39-4FEB-9D52-19A985628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95FDA3-21CC-4B1F-9715-95FCB078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6FDF9-6812-415E-A3D0-3C3498FC04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094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B4C5E6F-277D-46D7-BBD4-526B351B45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CF040E4-6518-409F-933C-616417A6C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59CED4-4DE6-42F4-A0DD-DB3740142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0E1D6-998E-45DD-A4BE-603B1D944870}" type="datetimeFigureOut">
              <a:rPr lang="zh-CN" altLang="en-US" smtClean="0"/>
              <a:t>2023/6/16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6CC854-7CD7-448C-BA93-C194D28A3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8CAFE8-8F3A-4744-8ADE-1216C92B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6FDF9-6812-415E-A3D0-3C3498FC04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1810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1E3F95-043E-4EF7-A71D-17B2F953A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8434CD-3E97-493E-9B20-5CD86836E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112036-F7F9-4C00-A5C3-341FBB4FC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0E1D6-998E-45DD-A4BE-603B1D944870}" type="datetimeFigureOut">
              <a:rPr lang="zh-CN" altLang="en-US" smtClean="0"/>
              <a:t>2023/6/16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C43D20-6F2E-48AA-A416-C44404B4D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277D1A-138A-4553-BB16-B0FABA83C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6FDF9-6812-415E-A3D0-3C3498FC04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1523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B33E47-932C-49CE-9624-723430017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8F6768-6962-481F-BCA4-5DE41B00D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345A5F-348E-42D5-8F09-EA9A00DE6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0E1D6-998E-45DD-A4BE-603B1D944870}" type="datetimeFigureOut">
              <a:rPr lang="zh-CN" altLang="en-US" smtClean="0"/>
              <a:t>2023/6/16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0B021D-825A-47AC-91D1-113915173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35B46D-F5CC-4717-B0AB-2B68718B8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6FDF9-6812-415E-A3D0-3C3498FC04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05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84951B-335D-4BCE-9038-74F74816D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015ACE-6C8D-489C-85BC-903AE566A2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158EDF2-0E55-4A91-8352-EA98E7A408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2E8827E-6E4A-4835-B434-3799C3313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0E1D6-998E-45DD-A4BE-603B1D944870}" type="datetimeFigureOut">
              <a:rPr lang="zh-CN" altLang="en-US" smtClean="0"/>
              <a:t>2023/6/16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90DBBA-B2E6-4A8D-A356-F9E98002D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BAA279-B60D-4EE3-A7B3-5D20260BA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6FDF9-6812-415E-A3D0-3C3498FC04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336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58ED43-86A5-4B10-ABB6-8A6EA9B2C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F448C8-CFDF-4B3D-B5DA-F8D35028E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9580299-8430-437A-865F-C30FB5316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6B607CC-459E-449A-9FA1-3E4311782B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9720DD4-564B-4E94-970A-04E66F0DC3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D914E49-C26F-40ED-91CC-65E0BE735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0E1D6-998E-45DD-A4BE-603B1D944870}" type="datetimeFigureOut">
              <a:rPr lang="zh-CN" altLang="en-US" smtClean="0"/>
              <a:t>2023/6/16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B31CF67-25FC-4648-BA0F-FFA231830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7BED68E-2829-43F8-A854-D980690FB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6FDF9-6812-415E-A3D0-3C3498FC04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231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9EF11A-8923-4B40-8E55-56010DC55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3D2CF16-CD92-412B-9DAC-A8DEE6333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0E1D6-998E-45DD-A4BE-603B1D944870}" type="datetimeFigureOut">
              <a:rPr lang="zh-CN" altLang="en-US" smtClean="0"/>
              <a:t>2023/6/16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9ABC13-DB1A-43CA-A6A8-1149DB35E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0AC9F5-136B-457B-971C-93257CE49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6FDF9-6812-415E-A3D0-3C3498FC04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625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4EE491B-36EF-4D19-929B-CBC411433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0E1D6-998E-45DD-A4BE-603B1D944870}" type="datetimeFigureOut">
              <a:rPr lang="zh-CN" altLang="en-US" smtClean="0"/>
              <a:t>2023/6/16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8455C10-8DD4-4ECD-81A4-1A07024E1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6AD27D-1CB8-4219-B920-24BBA5F1B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6FDF9-6812-415E-A3D0-3C3498FC04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8686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6BB413-FBEA-4401-B8F3-FE456BDAA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159AD0-E89E-4BEB-8BA6-8A442FE13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A64C3B7-732F-4621-800A-45DA25C0C8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18B84D8-0C82-4F1F-BD94-AE55ACED7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0E1D6-998E-45DD-A4BE-603B1D944870}" type="datetimeFigureOut">
              <a:rPr lang="zh-CN" altLang="en-US" smtClean="0"/>
              <a:t>2023/6/16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72E4D4-2854-4019-AC32-E82940064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A440235-1E84-4322-8717-B6E8397FE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6FDF9-6812-415E-A3D0-3C3498FC04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3667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9531FF-EFE0-4140-B8FF-10972E0BB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3CF929D-9DD0-4EF1-B82A-5F9210A166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47634FA-89D3-4627-A4D4-15CC5F12D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8E8E6A-FB57-4C96-83B4-64B4B31B0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0E1D6-998E-45DD-A4BE-603B1D944870}" type="datetimeFigureOut">
              <a:rPr lang="zh-CN" altLang="en-US" smtClean="0"/>
              <a:t>2023/6/16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CFA1B85-126E-410C-8C56-B9021E117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1CF3C30-B521-4B9A-B6DC-FB1D56726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6FDF9-6812-415E-A3D0-3C3498FC04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997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0FF5955-F242-4013-8E12-B145A3502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B03BEB4-C0C0-4A0E-86FA-045D44D87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3C27A0-C3DC-497E-8209-A6398C545C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0E1D6-998E-45DD-A4BE-603B1D944870}" type="datetimeFigureOut">
              <a:rPr lang="zh-CN" altLang="en-US" smtClean="0"/>
              <a:t>2023/6/16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8908E9-84B0-4C0C-AB40-B9054A44CB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9EA99A-448F-4872-9024-34072511CD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6FDF9-6812-415E-A3D0-3C3498FC04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918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GM4y1n7pV/?spm_id_from=333.999.list.card_archive.click&amp;vd_source=2f679c17be8e53157b7a97b4b080a7dc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2E89D3-BA85-4EF4-994D-288F41A19B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Vision-Language Pre-training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4DC46BB-FD55-47A5-BD1F-33E84BF41D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/>
              <a:t>Pengfeiwang</a:t>
            </a:r>
            <a:endParaRPr lang="en-US" altLang="zh-CN" dirty="0"/>
          </a:p>
          <a:p>
            <a:r>
              <a:rPr lang="en-US" altLang="zh-CN" dirty="0"/>
              <a:t>2023.06.16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595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BF96A1-F5B3-4CD6-9015-E015A7CD3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MiniGPT-4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34591A0-395F-4758-8437-1845E5A076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22764" y="1748691"/>
            <a:ext cx="6146471" cy="4351338"/>
          </a:xfrm>
        </p:spPr>
      </p:pic>
    </p:spTree>
    <p:extLst>
      <p:ext uri="{BB962C8B-B14F-4D97-AF65-F5344CB8AC3E}">
        <p14:creationId xmlns:p14="http://schemas.microsoft.com/office/powerpoint/2010/main" val="502474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819454-E62E-4270-80C1-1BCF2EE39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MiniGPT-4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9651682-9BDC-4439-9434-5C86A6FF56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9890" y="2449359"/>
            <a:ext cx="7200900" cy="3076575"/>
          </a:xfrm>
        </p:spPr>
      </p:pic>
    </p:spTree>
    <p:extLst>
      <p:ext uri="{BB962C8B-B14F-4D97-AF65-F5344CB8AC3E}">
        <p14:creationId xmlns:p14="http://schemas.microsoft.com/office/powerpoint/2010/main" val="914135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EE2BA1-5966-463A-97EF-23739C36E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MiniGPT-4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B9AC0C-356E-4C8E-AC90-ACA5B553C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Language model –Vicuna</a:t>
            </a:r>
          </a:p>
          <a:p>
            <a:r>
              <a:rPr lang="en-US" altLang="zh-CN" dirty="0"/>
              <a:t>Vision model - </a:t>
            </a:r>
            <a:r>
              <a:rPr lang="en-US" altLang="zh-CN" dirty="0" err="1"/>
              <a:t>ViT</a:t>
            </a:r>
            <a:r>
              <a:rPr lang="en-US" altLang="zh-CN" dirty="0"/>
              <a:t>-G/14 from EVA-CLIP and a Q-Former from BLIP-2</a:t>
            </a:r>
          </a:p>
          <a:p>
            <a:r>
              <a:rPr lang="en-US" altLang="zh-CN" dirty="0"/>
              <a:t>Two stage training </a:t>
            </a:r>
          </a:p>
          <a:p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9015228-2461-457C-927D-C1033C3C7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917" y="4002948"/>
            <a:ext cx="5895477" cy="260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85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966B56-F6E7-4942-9892-BAC3553A1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First pretraining stage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F24ECF-1E45-4D1A-8AD8-8D30FCC00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Process </a:t>
            </a:r>
          </a:p>
          <a:p>
            <a:pPr lvl="1"/>
            <a:r>
              <a:rPr lang="en-US" altLang="zh-CN" dirty="0"/>
              <a:t>Conceptual Caption,</a:t>
            </a:r>
            <a:r>
              <a:rPr lang="zh-CN" altLang="en-US" dirty="0"/>
              <a:t> </a:t>
            </a:r>
            <a:r>
              <a:rPr lang="en-US" altLang="zh-CN" dirty="0"/>
              <a:t>SBU and LAION-&gt; 5 million image-text pairs.</a:t>
            </a:r>
          </a:p>
          <a:p>
            <a:pPr lvl="1"/>
            <a:r>
              <a:rPr lang="en-US" altLang="zh-CN" dirty="0"/>
              <a:t>20,000 training steps with a batch size of 256</a:t>
            </a:r>
          </a:p>
          <a:p>
            <a:pPr lvl="1"/>
            <a:r>
              <a:rPr lang="en-US" altLang="zh-CN" dirty="0"/>
              <a:t>4 A100 (80GB) GPUs-&gt; 10 hours</a:t>
            </a:r>
          </a:p>
          <a:p>
            <a:r>
              <a:rPr lang="en-US" altLang="zh-CN" dirty="0"/>
              <a:t>Problem</a:t>
            </a:r>
          </a:p>
          <a:p>
            <a:pPr lvl="1"/>
            <a:r>
              <a:rPr lang="en-US" altLang="zh-CN" dirty="0"/>
              <a:t>Struggle to generate fluent and natural human language outputs at this stage</a:t>
            </a:r>
          </a:p>
          <a:p>
            <a:pPr lvl="1"/>
            <a:r>
              <a:rPr lang="en-US" altLang="zh-CN" dirty="0"/>
              <a:t>Not satisfy with the users’ intentions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6877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49D1EE-8A4B-4164-B2C6-0D405DBCB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Curating a high-quality alignment dataset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1FD826-315E-4ED6-96C2-C8D086D53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Use first pretraining stage to generate a comprehensive description of a given image.</a:t>
            </a:r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AAF6B3-522E-458B-A1D4-28B6D95E9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875" y="2715621"/>
            <a:ext cx="8191500" cy="118110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0A6F8B81-44D4-4B8C-A71B-7820A8B56389}"/>
              </a:ext>
            </a:extLst>
          </p:cNvPr>
          <p:cNvGrpSpPr/>
          <p:nvPr/>
        </p:nvGrpSpPr>
        <p:grpSpPr>
          <a:xfrm>
            <a:off x="1257585" y="3979200"/>
            <a:ext cx="8483790" cy="889996"/>
            <a:chOff x="1257585" y="3979200"/>
            <a:chExt cx="8483790" cy="889996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A37B693-C254-4533-9097-D1AB5102B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7585" y="3979200"/>
              <a:ext cx="8483790" cy="807517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40DECB5-69CB-4AC3-9679-4198226ED358}"/>
                </a:ext>
              </a:extLst>
            </p:cNvPr>
            <p:cNvSpPr/>
            <p:nvPr/>
          </p:nvSpPr>
          <p:spPr>
            <a:xfrm>
              <a:off x="4544703" y="4558352"/>
              <a:ext cx="4872251" cy="310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8A81A3D-8F40-468D-855B-64EF43A85F0B}"/>
              </a:ext>
            </a:extLst>
          </p:cNvPr>
          <p:cNvGrpSpPr/>
          <p:nvPr/>
        </p:nvGrpSpPr>
        <p:grpSpPr>
          <a:xfrm>
            <a:off x="1549875" y="5107516"/>
            <a:ext cx="7457647" cy="1385359"/>
            <a:chOff x="1549875" y="5107516"/>
            <a:chExt cx="7457647" cy="138535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F237A65-CC88-4BF9-A69C-9E02833E6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88528" y="5188072"/>
              <a:ext cx="7318994" cy="1304803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EED3ABB-F619-4A82-A03A-D2985FCFB88E}"/>
                </a:ext>
              </a:extLst>
            </p:cNvPr>
            <p:cNvSpPr/>
            <p:nvPr/>
          </p:nvSpPr>
          <p:spPr>
            <a:xfrm>
              <a:off x="1549875" y="5107516"/>
              <a:ext cx="1903009" cy="2950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09610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7E38CB-D404-4E1A-BECB-FE925B5F9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Second-stage finetuning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CFF45B4-1F5B-4908-A6BF-865649CDDD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2204" y="2644123"/>
            <a:ext cx="8572500" cy="1895475"/>
          </a:xfrm>
        </p:spPr>
      </p:pic>
    </p:spTree>
    <p:extLst>
      <p:ext uri="{BB962C8B-B14F-4D97-AF65-F5344CB8AC3E}">
        <p14:creationId xmlns:p14="http://schemas.microsoft.com/office/powerpoint/2010/main" val="3571050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52614A-D877-4F51-ADAA-C1D4E6C5B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Demonstrations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542FF30-7977-46AB-B861-4EB3CEA73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354" y="2003048"/>
            <a:ext cx="5596531" cy="3155806"/>
          </a:xfrm>
        </p:spPr>
      </p:pic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73FCC5F9-B7A4-43D7-88DB-8BA7033A0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061" y="1595154"/>
            <a:ext cx="4816261" cy="455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112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972B4B-5995-4202-B847-08C056F20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3D75B11-A4D9-411B-B55D-F6BA8C4B70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053" y="2289648"/>
            <a:ext cx="5129015" cy="390643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161B41C-04A9-47AD-8B10-53AE008AA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269" y="1228487"/>
            <a:ext cx="5021330" cy="510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523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035196-9C69-45DE-8F2B-E4EF5A5EC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93B22C0-7514-472C-BCE3-3550E03DE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5173" y="1690688"/>
            <a:ext cx="4058766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669F743-F586-4EF2-A962-4F2CC6DAB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538" y="6340475"/>
            <a:ext cx="584835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064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CAE392-25CE-46D6-8F14-B69C6077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E1AC161-3168-430F-A449-17543F3104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7337" y="1962101"/>
            <a:ext cx="4920306" cy="384810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8043B55-095F-4FED-8EC5-2C7190B45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579" y="2674960"/>
            <a:ext cx="5127221" cy="278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87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C955B6-5F01-46FC-AFDD-A7AB539E5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6415"/>
            <a:ext cx="10515600" cy="1325563"/>
          </a:xfrm>
        </p:spPr>
        <p:txBody>
          <a:bodyPr/>
          <a:lstStyle/>
          <a:p>
            <a:r>
              <a:rPr lang="en-US" altLang="zh-CN" dirty="0"/>
              <a:t>Reference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6A3C65-55E4-41F6-8520-A184DED87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GPT-4 Technical Report. </a:t>
            </a:r>
            <a:r>
              <a:rPr lang="en-US" altLang="zh-CN" sz="1800" i="1" dirty="0">
                <a:solidFill>
                  <a:srgbClr val="000000"/>
                </a:solidFill>
                <a:latin typeface="Lucida Grande"/>
              </a:rPr>
              <a:t>Submitted on 15 Mar 2023 </a:t>
            </a:r>
          </a:p>
          <a:p>
            <a:r>
              <a:rPr lang="en-US" altLang="zh-CN" dirty="0"/>
              <a:t>MiniGPT-4: Enhancing Vision-Language Understanding with Advanced Large Language Models.</a:t>
            </a:r>
            <a:r>
              <a:rPr lang="zh-CN" altLang="en-US" dirty="0"/>
              <a:t> </a:t>
            </a:r>
            <a:r>
              <a:rPr lang="en-US" altLang="zh-CN" sz="1800" b="0" i="1" dirty="0">
                <a:solidFill>
                  <a:srgbClr val="000000"/>
                </a:solidFill>
                <a:effectLst/>
                <a:latin typeface="Lucida Grande"/>
              </a:rPr>
              <a:t>Submitted </a:t>
            </a:r>
            <a:r>
              <a:rPr lang="en-US" altLang="zh-CN" sz="1800" b="0" i="1" dirty="0" err="1">
                <a:solidFill>
                  <a:srgbClr val="000000"/>
                </a:solidFill>
                <a:effectLst/>
                <a:latin typeface="Lucida Grande"/>
              </a:rPr>
              <a:t>a</a:t>
            </a:r>
            <a:r>
              <a:rPr lang="en-US" altLang="zh-CN" sz="1800" i="1" dirty="0" err="1">
                <a:solidFill>
                  <a:srgbClr val="000000"/>
                </a:solidFill>
                <a:latin typeface="Lucida Grande"/>
              </a:rPr>
              <a:t>rxiv</a:t>
            </a:r>
            <a:r>
              <a:rPr lang="en-US" altLang="zh-CN" sz="1800" i="1" dirty="0">
                <a:solidFill>
                  <a:srgbClr val="000000"/>
                </a:solidFill>
                <a:latin typeface="Lucida Grande"/>
              </a:rPr>
              <a:t> </a:t>
            </a:r>
            <a:r>
              <a:rPr lang="en-US" altLang="zh-CN" sz="1800" b="0" i="1" dirty="0">
                <a:solidFill>
                  <a:srgbClr val="000000"/>
                </a:solidFill>
                <a:effectLst/>
                <a:latin typeface="Lucida Grande"/>
              </a:rPr>
              <a:t>on 20 Apr 2023</a:t>
            </a:r>
          </a:p>
          <a:p>
            <a:r>
              <a:rPr lang="en-US" altLang="zh-CN" dirty="0"/>
              <a:t>Gan, </a:t>
            </a:r>
            <a:r>
              <a:rPr lang="en-US" altLang="zh-CN" dirty="0" err="1"/>
              <a:t>Zhe</a:t>
            </a:r>
            <a:r>
              <a:rPr lang="en-US" altLang="zh-CN" dirty="0"/>
              <a:t>, et al. "Vision-language pre-training: Basics, recent advances, and future trends." Foundations and Trends® in Computer Graphics and Vision 14.3–4 (2022): 163-352.</a:t>
            </a:r>
          </a:p>
          <a:p>
            <a:r>
              <a:rPr lang="en-US" altLang="zh-CN" dirty="0"/>
              <a:t>mPLUG-2: A Modularized Multi-modal Foundation Model Across Text, Image and Video.[c] ICML2023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6859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D6FA22-7458-4A68-856B-D34E0FF70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A6D36E3-BD53-4F7F-9274-67AC679E9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5736" y="1486462"/>
            <a:ext cx="7707821" cy="5006413"/>
          </a:xfrm>
        </p:spPr>
      </p:pic>
    </p:spTree>
    <p:extLst>
      <p:ext uri="{BB962C8B-B14F-4D97-AF65-F5344CB8AC3E}">
        <p14:creationId xmlns:p14="http://schemas.microsoft.com/office/powerpoint/2010/main" val="3372730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31C0DD-CE56-4B8D-B461-FB7E78309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Limitations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A4A99DD-90E5-4A6C-B1EC-F1929F8862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827" y="2156358"/>
            <a:ext cx="7248525" cy="1533525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8187598-391C-4080-B942-D31993347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651" y="3689883"/>
            <a:ext cx="70008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74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ED08A4-CF53-4104-99E7-CDCC1C227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18550FF-9CE2-476E-8D67-21B87B6D87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0623" y="2378003"/>
            <a:ext cx="10163175" cy="2200275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65614D7-2142-43D3-8CF6-B07EAAC2B88D}"/>
              </a:ext>
            </a:extLst>
          </p:cNvPr>
          <p:cNvSpPr txBox="1"/>
          <p:nvPr/>
        </p:nvSpPr>
        <p:spPr>
          <a:xfrm>
            <a:off x="1804276" y="5265593"/>
            <a:ext cx="8935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ICML 2023</a:t>
            </a:r>
            <a:r>
              <a:rPr lang="zh-CN" altLang="en-US" dirty="0">
                <a:hlinkClick r:id="rId3"/>
              </a:rPr>
              <a:t>预讲会（一）</a:t>
            </a:r>
            <a:r>
              <a:rPr lang="en-US" altLang="zh-CN" dirty="0">
                <a:hlinkClick r:id="rId3"/>
              </a:rPr>
              <a:t>-</a:t>
            </a:r>
            <a:r>
              <a:rPr lang="zh-CN" altLang="en-US" dirty="0">
                <a:hlinkClick r:id="rId3"/>
              </a:rPr>
              <a:t>来自</a:t>
            </a:r>
            <a:r>
              <a:rPr lang="en-US" altLang="zh-CN" dirty="0">
                <a:hlinkClick r:id="rId3"/>
              </a:rPr>
              <a:t>CMU</a:t>
            </a:r>
            <a:r>
              <a:rPr lang="zh-CN" altLang="en-US" dirty="0">
                <a:hlinkClick r:id="rId3"/>
              </a:rPr>
              <a:t>、清华、</a:t>
            </a:r>
            <a:r>
              <a:rPr lang="en-US" altLang="zh-CN" dirty="0">
                <a:hlinkClick r:id="rId3"/>
              </a:rPr>
              <a:t>UIUC</a:t>
            </a:r>
            <a:r>
              <a:rPr lang="zh-CN" altLang="en-US" dirty="0">
                <a:hlinkClick r:id="rId3"/>
              </a:rPr>
              <a:t>等五位一作作者</a:t>
            </a:r>
            <a:r>
              <a:rPr lang="en-US" altLang="zh-CN" dirty="0">
                <a:hlinkClick r:id="rId3"/>
              </a:rPr>
              <a:t>_</a:t>
            </a:r>
            <a:r>
              <a:rPr lang="zh-CN" altLang="en-US" dirty="0">
                <a:hlinkClick r:id="rId3"/>
              </a:rPr>
              <a:t>哔哩哔哩</a:t>
            </a:r>
            <a:r>
              <a:rPr lang="en-US" altLang="zh-CN" dirty="0">
                <a:hlinkClick r:id="rId3"/>
              </a:rPr>
              <a:t>_</a:t>
            </a:r>
            <a:r>
              <a:rPr lang="en-US" altLang="zh-CN" dirty="0" err="1">
                <a:hlinkClick r:id="rId3"/>
              </a:rPr>
              <a:t>bilibili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6118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6691C0-D002-48F5-BCF7-11AF7066E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54B7B9D-501C-4092-8C19-040F635C4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159" y="2043112"/>
            <a:ext cx="3784482" cy="378448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AE18E3E-731D-4E7E-8B9A-8190F7ACB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770" y="2047946"/>
            <a:ext cx="4773733" cy="411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75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928FCF-4ED7-4FE1-9903-E5D79E8DF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Overall </a:t>
            </a:r>
            <a:r>
              <a:rPr lang="en-US" altLang="zh-CN" dirty="0" err="1"/>
              <a:t>framewok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F04E423-1DCC-4E38-8319-814C1CF24C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3863"/>
            <a:ext cx="6972910" cy="4476181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C1B6DC-5108-4825-A43F-EF498B1DF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193" y="2734030"/>
            <a:ext cx="311467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3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DA0232-202C-4A3C-A3B2-922F4D507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mPlug-2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E4FE55B-75FC-4FDC-8D00-B2A96D6D56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30971"/>
            <a:ext cx="10515600" cy="3094483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14A7636-0C17-4ED3-9CFF-EB43B9EAA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512" y="5465737"/>
            <a:ext cx="62769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0204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F894D0-66E7-4D43-BF79-8CA6F2C0E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2217669-CD46-4DA3-9D25-0B651866D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534" y="730345"/>
            <a:ext cx="10515601" cy="57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64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54A78C-CDDA-4F15-9CB1-625867C89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805A6DFC-7E0C-4547-8DF4-5E699931AE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583679"/>
            <a:ext cx="10382511" cy="5909196"/>
          </a:xfrm>
        </p:spPr>
      </p:pic>
    </p:spTree>
    <p:extLst>
      <p:ext uri="{BB962C8B-B14F-4D97-AF65-F5344CB8AC3E}">
        <p14:creationId xmlns:p14="http://schemas.microsoft.com/office/powerpoint/2010/main" val="3574790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A7F41D-0553-4F22-899E-B338B1FD2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E1A5397-72C6-46A2-9D7D-E1C87E83F3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845218"/>
            <a:ext cx="10161531" cy="5647657"/>
          </a:xfrm>
        </p:spPr>
      </p:pic>
    </p:spTree>
    <p:extLst>
      <p:ext uri="{BB962C8B-B14F-4D97-AF65-F5344CB8AC3E}">
        <p14:creationId xmlns:p14="http://schemas.microsoft.com/office/powerpoint/2010/main" val="25431471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F22997-FE55-4097-8943-BFE4BC589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07D3AAF2-CD2B-4CFB-B7D2-9F948DDFE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8326" y="836067"/>
            <a:ext cx="9933874" cy="5185866"/>
          </a:xfrm>
        </p:spPr>
      </p:pic>
    </p:spTree>
    <p:extLst>
      <p:ext uri="{BB962C8B-B14F-4D97-AF65-F5344CB8AC3E}">
        <p14:creationId xmlns:p14="http://schemas.microsoft.com/office/powerpoint/2010/main" val="3976152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7BABFF-1A57-45CD-9273-702AA8CC9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E0F578D-0B0B-4E7A-815E-1B46A7CAC8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61690" y="1825625"/>
            <a:ext cx="7268619" cy="4351338"/>
          </a:xfrm>
        </p:spPr>
      </p:pic>
    </p:spTree>
    <p:extLst>
      <p:ext uri="{BB962C8B-B14F-4D97-AF65-F5344CB8AC3E}">
        <p14:creationId xmlns:p14="http://schemas.microsoft.com/office/powerpoint/2010/main" val="30553447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5E5D7D-306B-4282-BD7D-946626A25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BDD84E00-94CE-4E34-AF6B-F434732FA3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696515"/>
            <a:ext cx="10756811" cy="5796360"/>
          </a:xfrm>
        </p:spPr>
      </p:pic>
    </p:spTree>
    <p:extLst>
      <p:ext uri="{BB962C8B-B14F-4D97-AF65-F5344CB8AC3E}">
        <p14:creationId xmlns:p14="http://schemas.microsoft.com/office/powerpoint/2010/main" val="2689994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4B6E737-FEAA-480B-916E-404F5A302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584" y="1228109"/>
            <a:ext cx="9387891" cy="406020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1C01C03-11D6-41F7-8CB6-9F74126603E1}"/>
              </a:ext>
            </a:extLst>
          </p:cNvPr>
          <p:cNvSpPr txBox="1"/>
          <p:nvPr/>
        </p:nvSpPr>
        <p:spPr>
          <a:xfrm>
            <a:off x="1562170" y="5716158"/>
            <a:ext cx="85748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Ye, Qinghao, et al. "mplug-owl: Modularization empowers large language models with multimodality." arXiv preprint arXiv:2304.14178 (2023).</a:t>
            </a:r>
          </a:p>
        </p:txBody>
      </p:sp>
    </p:spTree>
    <p:extLst>
      <p:ext uri="{BB962C8B-B14F-4D97-AF65-F5344CB8AC3E}">
        <p14:creationId xmlns:p14="http://schemas.microsoft.com/office/powerpoint/2010/main" val="21157036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F53EB6-0AEB-4614-838C-96D79B00F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DF280A-BF3F-48A4-AC36-9E67774D3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Share embedding space or </a:t>
            </a:r>
            <a:r>
              <a:rPr lang="en-US" altLang="zh-CN" dirty="0" err="1"/>
              <a:t>torwards</a:t>
            </a:r>
            <a:r>
              <a:rPr lang="en-US" altLang="zh-CN" dirty="0"/>
              <a:t> to one space?</a:t>
            </a:r>
          </a:p>
          <a:p>
            <a:r>
              <a:rPr lang="en-US" altLang="zh-CN" dirty="0"/>
              <a:t>how to slim?</a:t>
            </a:r>
          </a:p>
          <a:p>
            <a:r>
              <a:rPr lang="en-US" altLang="zh-CN" dirty="0"/>
              <a:t>how to use the </a:t>
            </a:r>
            <a:r>
              <a:rPr lang="en-US" altLang="zh-CN" dirty="0" err="1"/>
              <a:t>knowledeg</a:t>
            </a:r>
            <a:r>
              <a:rPr lang="en-US" altLang="zh-CN" dirty="0"/>
              <a:t> of big model?</a:t>
            </a:r>
          </a:p>
          <a:p>
            <a:r>
              <a:rPr lang="en-US" altLang="zh-CN"/>
              <a:t>More modalities?</a:t>
            </a:r>
          </a:p>
        </p:txBody>
      </p:sp>
    </p:spTree>
    <p:extLst>
      <p:ext uri="{BB962C8B-B14F-4D97-AF65-F5344CB8AC3E}">
        <p14:creationId xmlns:p14="http://schemas.microsoft.com/office/powerpoint/2010/main" val="3051541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9776F9-C6DC-464A-9532-BCF7C42FE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BDCB9E0-4027-427E-99EF-4934915338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6910" y="1435175"/>
            <a:ext cx="3916205" cy="505770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2DC80C5-95C4-4700-A20F-0588C6D5F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8215"/>
            <a:ext cx="4898954" cy="334397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CF92F58-A2F8-4610-9B22-BDDCDC505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902577"/>
            <a:ext cx="4986950" cy="264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86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8D6FF0-4FD2-43DC-8571-C14975AE3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Backgroud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D107219-E8C5-40BA-B94E-681685734B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3147" y="1825625"/>
            <a:ext cx="6828476" cy="4351338"/>
          </a:xfrm>
        </p:spPr>
      </p:pic>
    </p:spTree>
    <p:extLst>
      <p:ext uri="{BB962C8B-B14F-4D97-AF65-F5344CB8AC3E}">
        <p14:creationId xmlns:p14="http://schemas.microsoft.com/office/powerpoint/2010/main" val="2767247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5B27FC-DB80-43D4-B49F-C06B70F42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05C16842-CD41-4E1D-B556-3C800494D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071" y="3043859"/>
            <a:ext cx="5255511" cy="2111318"/>
          </a:xfr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7433BCA-D866-480A-9E9D-3024BD88C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803" y="2367007"/>
            <a:ext cx="5987941" cy="346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17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232A15-338B-47AC-BE18-86BD99710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GPT-4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8A4EBE5-29A6-461C-9107-B9B783BA6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1940" y="1810844"/>
            <a:ext cx="6917594" cy="4682031"/>
          </a:xfrm>
        </p:spPr>
      </p:pic>
    </p:spTree>
    <p:extLst>
      <p:ext uri="{BB962C8B-B14F-4D97-AF65-F5344CB8AC3E}">
        <p14:creationId xmlns:p14="http://schemas.microsoft.com/office/powerpoint/2010/main" val="511122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49686-3C83-4AE1-B164-9B1862400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ChatGPT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FC79B65-2C04-4FC3-A16E-A2F12E0FA6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1681764" y="1866567"/>
            <a:ext cx="7789781" cy="462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058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7BC089-1DE1-4A24-98CE-4874BF725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E6512F4-FC2D-4FA9-8AFB-BEE739802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4129" y="2214562"/>
            <a:ext cx="6992636" cy="2603098"/>
          </a:xfrm>
        </p:spPr>
      </p:pic>
    </p:spTree>
    <p:extLst>
      <p:ext uri="{BB962C8B-B14F-4D97-AF65-F5344CB8AC3E}">
        <p14:creationId xmlns:p14="http://schemas.microsoft.com/office/powerpoint/2010/main" val="2798613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3084</TotalTime>
  <Words>313</Words>
  <Application>Microsoft Macintosh PowerPoint</Application>
  <PresentationFormat>宽屏</PresentationFormat>
  <Paragraphs>57</Paragraphs>
  <Slides>32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8" baseType="lpstr">
      <vt:lpstr>等线</vt:lpstr>
      <vt:lpstr>等线 Light</vt:lpstr>
      <vt:lpstr>Arial</vt:lpstr>
      <vt:lpstr>Arial</vt:lpstr>
      <vt:lpstr>Lucida Grande</vt:lpstr>
      <vt:lpstr>Office 主题​​</vt:lpstr>
      <vt:lpstr>Vision-Language Pre-training</vt:lpstr>
      <vt:lpstr>Reference</vt:lpstr>
      <vt:lpstr>Background</vt:lpstr>
      <vt:lpstr>Background</vt:lpstr>
      <vt:lpstr>Backgroud</vt:lpstr>
      <vt:lpstr>Background</vt:lpstr>
      <vt:lpstr>GPT-4</vt:lpstr>
      <vt:lpstr>ChatGPT</vt:lpstr>
      <vt:lpstr>PowerPoint 演示文稿</vt:lpstr>
      <vt:lpstr>MiniGPT-4</vt:lpstr>
      <vt:lpstr>MiniGPT-4</vt:lpstr>
      <vt:lpstr>MiniGPT-4</vt:lpstr>
      <vt:lpstr>First pretraining stage</vt:lpstr>
      <vt:lpstr>Curating a high-quality alignment dataset</vt:lpstr>
      <vt:lpstr>Second-stage finetuning</vt:lpstr>
      <vt:lpstr>Demonstrations</vt:lpstr>
      <vt:lpstr>Result</vt:lpstr>
      <vt:lpstr>Result</vt:lpstr>
      <vt:lpstr>Result</vt:lpstr>
      <vt:lpstr>Result</vt:lpstr>
      <vt:lpstr>Limitations</vt:lpstr>
      <vt:lpstr>PowerPoint 演示文稿</vt:lpstr>
      <vt:lpstr>Motivation</vt:lpstr>
      <vt:lpstr>Overall framewok</vt:lpstr>
      <vt:lpstr>mPlug-2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Multimodal model pre-training</dc:title>
  <dc:creator>王鹏飞</dc:creator>
  <cp:lastModifiedBy>wang pengfei</cp:lastModifiedBy>
  <cp:revision>11</cp:revision>
  <dcterms:created xsi:type="dcterms:W3CDTF">2023-06-15T23:35:19Z</dcterms:created>
  <dcterms:modified xsi:type="dcterms:W3CDTF">2023-06-18T03:07:14Z</dcterms:modified>
</cp:coreProperties>
</file>